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297" r:id="rId5"/>
    <p:sldId id="326" r:id="rId6"/>
    <p:sldId id="294" r:id="rId7"/>
    <p:sldId id="304" r:id="rId8"/>
    <p:sldId id="328" r:id="rId9"/>
    <p:sldId id="305" r:id="rId10"/>
    <p:sldId id="329" r:id="rId11"/>
    <p:sldId id="330" r:id="rId12"/>
    <p:sldId id="327" r:id="rId13"/>
    <p:sldId id="308" r:id="rId14"/>
    <p:sldId id="310" r:id="rId15"/>
    <p:sldId id="309" r:id="rId16"/>
    <p:sldId id="307" r:id="rId17"/>
    <p:sldId id="312" r:id="rId18"/>
    <p:sldId id="313" r:id="rId19"/>
    <p:sldId id="314" r:id="rId20"/>
    <p:sldId id="311" r:id="rId21"/>
    <p:sldId id="315" r:id="rId22"/>
    <p:sldId id="317" r:id="rId23"/>
    <p:sldId id="318" r:id="rId24"/>
    <p:sldId id="320" r:id="rId25"/>
    <p:sldId id="301" r:id="rId26"/>
    <p:sldId id="316" r:id="rId27"/>
    <p:sldId id="321" r:id="rId28"/>
    <p:sldId id="324" r:id="rId29"/>
    <p:sldId id="302" r:id="rId30"/>
    <p:sldId id="322" r:id="rId31"/>
    <p:sldId id="270" r:id="rId32"/>
  </p:sldIdLst>
  <p:sldSz cx="12192000" cy="6858000"/>
  <p:notesSz cx="7010400" cy="9296400"/>
  <p:embeddedFontLs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
      <p:font typeface="Open Sans Semibold" panose="020B0706030804020204" pitchFamily="34" charset="0"/>
      <p:bold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4/18/2024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6749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84200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977629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755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All in all, I recall only having two budgets with issues on their Code 99.  Fortunately, the published amounts were correct, but something changed after to result in their budget not matching what was published.</a:t>
            </a:r>
          </a:p>
        </p:txBody>
      </p:sp>
      <p:sp>
        <p:nvSpPr>
          <p:cNvPr id="4" name="Slide Number Placeholder 3"/>
          <p:cNvSpPr>
            <a:spLocks noGrp="1"/>
          </p:cNvSpPr>
          <p:nvPr>
            <p:ph type="sldNum" sz="quarter" idx="10"/>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260066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413534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192216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350896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370999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82810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164145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858075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2111120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54108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59907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2684598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225819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26</a:t>
            </a:fld>
            <a:endParaRPr lang="en-US"/>
          </a:p>
        </p:txBody>
      </p:sp>
    </p:spTree>
    <p:extLst>
      <p:ext uri="{BB962C8B-B14F-4D97-AF65-F5344CB8AC3E}">
        <p14:creationId xmlns:p14="http://schemas.microsoft.com/office/powerpoint/2010/main" val="250902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419786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business cards will stand out as innovative and memorable with a vertical or portrait orientation.  Bonus it has a back side!</a:t>
            </a:r>
          </a:p>
          <a:p>
            <a:pPr lvl="0"/>
            <a:r>
              <a:rPr lang="en-US"/>
              <a:t>a portrait or vertical design. It’s also two-sided!</a:t>
            </a:r>
          </a:p>
          <a:p>
            <a:pPr lvl="0"/>
            <a:endParaRPr lang="en-US"/>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206446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222468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3335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91837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58104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352184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0545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2816061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atacentral.ksde.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datacentral.ksde.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datacentral.ksde.org/budget.asp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datacentral.ksde.org/interlocal_budgets.asp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datacentral.ksde.org/dist_funding/2023/D0999.pd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www.ksde.org/Portals/0/School%20Finance/reports_and_publications/2022-2023_Financial%20Accountability%20Report%20Summary.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ksreportcard.ksde.org/default.aspx"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mailto:sbarnes@ksde.org" TargetMode="External"/><Relationship Id="rId4" Type="http://schemas.openxmlformats.org/officeDocument/2006/relationships/hyperlink" Target="mailto:name@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ksde.org/Portals/0/School%20Finance/budget/Online%20Budget%20Packet/timelines_web_app.pdf?ver=2024-03-13-131050-583"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ksde.org/Agency/Fiscal-and-Administrative-Services/School-Finance/Payment-Inform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ksde.org/Agency/Fiscal-and-Administrative-Services/School-Finance/Payment-Inform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ksde.org/Portals/0/School%20Finance/payment_information/2023-24%20SpecialED_Allin_for_USDs%20.xlsm?ver=2024-04-09-133509-08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SMILIN’ THROUGH</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475488" y="1417321"/>
            <a:ext cx="10762488" cy="4868070"/>
          </a:xfrm>
        </p:spPr>
        <p:txBody>
          <a:bodyPr>
            <a:normAutofit fontScale="25000" lnSpcReduction="20000"/>
          </a:bodyPr>
          <a:lstStyle/>
          <a:p>
            <a:pPr marL="0" indent="0">
              <a:buNone/>
            </a:pPr>
            <a:r>
              <a:rPr lang="en-US" sz="2000" b="1" dirty="0">
                <a:solidFill>
                  <a:schemeClr val="bg1"/>
                </a:solidFill>
              </a:rPr>
              <a:t>enrollment during 2020-2021 (COVID)?</a:t>
            </a:r>
          </a:p>
          <a:p>
            <a:r>
              <a:rPr lang="en-US" sz="9600" b="1" dirty="0"/>
              <a:t>If your electric car runs out of power on the Interstate, do you walk to a charging station to get a bucket of electricity?</a:t>
            </a:r>
          </a:p>
          <a:p>
            <a:pPr marL="0" indent="0">
              <a:buNone/>
            </a:pPr>
            <a:endParaRPr lang="en-US" sz="1600" b="1" dirty="0"/>
          </a:p>
          <a:p>
            <a:r>
              <a:rPr lang="en-US" sz="9600" b="1" dirty="0"/>
              <a:t>The first five days after the weekend are the toughest!</a:t>
            </a:r>
          </a:p>
          <a:p>
            <a:endParaRPr lang="en-US" sz="2000" b="1" dirty="0"/>
          </a:p>
          <a:p>
            <a:r>
              <a:rPr lang="en-US" sz="9600" b="1" dirty="0"/>
              <a:t>Sometimes I spend the whole meeting wondering how they got the big meeting table thru the door.</a:t>
            </a:r>
          </a:p>
          <a:p>
            <a:endParaRPr lang="en-US" sz="2000" b="1" dirty="0"/>
          </a:p>
          <a:p>
            <a:r>
              <a:rPr lang="en-US" sz="9600" b="1" dirty="0"/>
              <a:t>One minute, you’re young and fun.  The next, you’re turning down the car stereo to see better.</a:t>
            </a:r>
          </a:p>
          <a:p>
            <a:endParaRPr lang="en-US" sz="2000" b="1" dirty="0"/>
          </a:p>
          <a:p>
            <a:r>
              <a:rPr lang="en-US" sz="9600" b="1" dirty="0"/>
              <a:t>I put my scale in the bathroom corner and that’s where the little liar will stay until it apologizes.</a:t>
            </a:r>
          </a:p>
          <a:p>
            <a:endParaRPr lang="en-US" sz="2000" b="1" dirty="0"/>
          </a:p>
          <a:p>
            <a:r>
              <a:rPr lang="en-US" sz="9600" b="1" dirty="0"/>
              <a:t>At my funeral, take the bouquet off my coffin and throw it into the crowd to see who is next.</a:t>
            </a:r>
          </a:p>
          <a:p>
            <a:endParaRPr lang="en-US" sz="2000" b="1" dirty="0"/>
          </a:p>
        </p:txBody>
      </p:sp>
    </p:spTree>
    <p:extLst>
      <p:ext uri="{BB962C8B-B14F-4D97-AF65-F5344CB8AC3E}">
        <p14:creationId xmlns:p14="http://schemas.microsoft.com/office/powerpoint/2010/main" val="389034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a:bodyPr>
          <a:lstStyle/>
          <a:p>
            <a:pPr marL="0" indent="0">
              <a:buNone/>
            </a:pPr>
            <a:r>
              <a:rPr lang="en-US" sz="4400" b="1" dirty="0">
                <a:solidFill>
                  <a:srgbClr val="00B050"/>
                </a:solidFill>
              </a:rPr>
              <a:t>Fiscal Data – </a:t>
            </a:r>
            <a:r>
              <a:rPr lang="en-US" sz="3000" b="1" dirty="0">
                <a:solidFill>
                  <a:srgbClr val="00B050"/>
                </a:solidFill>
              </a:rPr>
              <a:t>Revenues and Expenditures</a:t>
            </a:r>
          </a:p>
          <a:p>
            <a:r>
              <a:rPr lang="en-US" sz="3600" b="1" dirty="0">
                <a:solidFill>
                  <a:schemeClr val="accent2">
                    <a:lumMod val="75000"/>
                    <a:lumOff val="25000"/>
                  </a:schemeClr>
                </a:solidFill>
              </a:rPr>
              <a:t>Federal Reports</a:t>
            </a:r>
          </a:p>
          <a:p>
            <a:pPr lvl="1"/>
            <a:r>
              <a:rPr lang="en-US" sz="3200" b="1" dirty="0">
                <a:solidFill>
                  <a:schemeClr val="accent2">
                    <a:lumMod val="75000"/>
                    <a:lumOff val="25000"/>
                  </a:schemeClr>
                </a:solidFill>
              </a:rPr>
              <a:t>NPEFS (National Public Education Financial Survey) - - State Level</a:t>
            </a:r>
          </a:p>
          <a:p>
            <a:pPr lvl="1"/>
            <a:endParaRPr lang="en-US" sz="1100" b="1" dirty="0">
              <a:solidFill>
                <a:schemeClr val="accent2">
                  <a:lumMod val="75000"/>
                  <a:lumOff val="25000"/>
                </a:schemeClr>
              </a:solidFill>
            </a:endParaRPr>
          </a:p>
          <a:p>
            <a:pPr lvl="1"/>
            <a:r>
              <a:rPr lang="en-US" sz="3200" b="1" dirty="0">
                <a:solidFill>
                  <a:schemeClr val="accent2">
                    <a:lumMod val="75000"/>
                    <a:lumOff val="25000"/>
                  </a:schemeClr>
                </a:solidFill>
              </a:rPr>
              <a:t>F33 (Census Bureau) - - District Level</a:t>
            </a:r>
          </a:p>
          <a:p>
            <a:pPr lvl="1"/>
            <a:endParaRPr lang="en-US" sz="1100" b="1" dirty="0">
              <a:solidFill>
                <a:schemeClr val="accent2">
                  <a:lumMod val="75000"/>
                  <a:lumOff val="25000"/>
                </a:schemeClr>
              </a:solidFill>
            </a:endParaRPr>
          </a:p>
          <a:p>
            <a:pPr lvl="1"/>
            <a:r>
              <a:rPr lang="en-US" sz="3200" b="1" dirty="0">
                <a:solidFill>
                  <a:schemeClr val="accent2">
                    <a:lumMod val="75000"/>
                    <a:lumOff val="25000"/>
                  </a:schemeClr>
                </a:solidFill>
              </a:rPr>
              <a:t>SLFS (School Level Finance Survey) – Building Level Coming Soon</a:t>
            </a:r>
          </a:p>
        </p:txBody>
      </p:sp>
    </p:spTree>
    <p:extLst>
      <p:ext uri="{BB962C8B-B14F-4D97-AF65-F5344CB8AC3E}">
        <p14:creationId xmlns:p14="http://schemas.microsoft.com/office/powerpoint/2010/main" val="82505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a:bodyPr>
          <a:lstStyle/>
          <a:p>
            <a:pPr marL="0" indent="0">
              <a:buNone/>
            </a:pPr>
            <a:r>
              <a:rPr lang="en-US" sz="4400" b="1" dirty="0">
                <a:solidFill>
                  <a:srgbClr val="00B050"/>
                </a:solidFill>
              </a:rPr>
              <a:t>Fiscal Data – </a:t>
            </a:r>
            <a:r>
              <a:rPr lang="en-US" sz="3000" b="1" dirty="0">
                <a:solidFill>
                  <a:srgbClr val="00B050"/>
                </a:solidFill>
              </a:rPr>
              <a:t>Revenues and Expenditures</a:t>
            </a:r>
          </a:p>
          <a:p>
            <a:r>
              <a:rPr lang="en-US" sz="3600" b="1" dirty="0">
                <a:solidFill>
                  <a:schemeClr val="accent2">
                    <a:lumMod val="75000"/>
                    <a:lumOff val="25000"/>
                  </a:schemeClr>
                </a:solidFill>
              </a:rPr>
              <a:t>State Reports</a:t>
            </a:r>
          </a:p>
          <a:p>
            <a:pPr lvl="1"/>
            <a:r>
              <a:rPr lang="en-US" sz="3200" b="1" dirty="0">
                <a:solidFill>
                  <a:schemeClr val="accent2">
                    <a:lumMod val="75000"/>
                    <a:lumOff val="25000"/>
                  </a:schemeClr>
                </a:solidFill>
              </a:rPr>
              <a:t>Building Report Card</a:t>
            </a:r>
          </a:p>
          <a:p>
            <a:pPr lvl="1"/>
            <a:r>
              <a:rPr lang="en-US" sz="3200" b="1" dirty="0">
                <a:solidFill>
                  <a:schemeClr val="accent2">
                    <a:lumMod val="75000"/>
                    <a:lumOff val="25000"/>
                  </a:schemeClr>
                </a:solidFill>
              </a:rPr>
              <a:t>Data Central</a:t>
            </a:r>
          </a:p>
          <a:p>
            <a:r>
              <a:rPr lang="en-US" sz="3600" b="1" dirty="0">
                <a:solidFill>
                  <a:schemeClr val="accent2">
                    <a:lumMod val="75000"/>
                    <a:lumOff val="25000"/>
                  </a:schemeClr>
                </a:solidFill>
              </a:rPr>
              <a:t>Data Requests</a:t>
            </a:r>
          </a:p>
          <a:p>
            <a:pPr lvl="1"/>
            <a:r>
              <a:rPr lang="en-US" sz="3200" b="1" dirty="0">
                <a:solidFill>
                  <a:schemeClr val="accent2">
                    <a:lumMod val="75000"/>
                    <a:lumOff val="25000"/>
                  </a:schemeClr>
                </a:solidFill>
              </a:rPr>
              <a:t>Legislators</a:t>
            </a:r>
          </a:p>
          <a:p>
            <a:pPr lvl="1"/>
            <a:r>
              <a:rPr lang="en-US" sz="3200" b="1" dirty="0">
                <a:solidFill>
                  <a:schemeClr val="accent2">
                    <a:lumMod val="75000"/>
                    <a:lumOff val="25000"/>
                  </a:schemeClr>
                </a:solidFill>
              </a:rPr>
              <a:t>Patrons</a:t>
            </a:r>
          </a:p>
          <a:p>
            <a:pPr lvl="1"/>
            <a:r>
              <a:rPr lang="en-US" sz="3200" b="1" dirty="0">
                <a:solidFill>
                  <a:schemeClr val="accent2">
                    <a:lumMod val="75000"/>
                    <a:lumOff val="25000"/>
                  </a:schemeClr>
                </a:solidFill>
              </a:rPr>
              <a:t>School Board Members</a:t>
            </a:r>
          </a:p>
        </p:txBody>
      </p:sp>
    </p:spTree>
    <p:extLst>
      <p:ext uri="{BB962C8B-B14F-4D97-AF65-F5344CB8AC3E}">
        <p14:creationId xmlns:p14="http://schemas.microsoft.com/office/powerpoint/2010/main" val="10486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fontScale="92500" lnSpcReduction="20000"/>
          </a:bodyPr>
          <a:lstStyle/>
          <a:p>
            <a:pPr marL="0" indent="0">
              <a:buNone/>
            </a:pPr>
            <a:r>
              <a:rPr lang="en-US" sz="4400" b="1" dirty="0">
                <a:solidFill>
                  <a:srgbClr val="00B050"/>
                </a:solidFill>
              </a:rPr>
              <a:t>Non-Fiscal Data</a:t>
            </a:r>
            <a:endParaRPr lang="en-US" sz="3000" b="1" dirty="0">
              <a:solidFill>
                <a:srgbClr val="00B050"/>
              </a:solidFill>
            </a:endParaRPr>
          </a:p>
          <a:p>
            <a:r>
              <a:rPr lang="en-US" sz="3600" b="1" dirty="0">
                <a:solidFill>
                  <a:schemeClr val="accent2">
                    <a:lumMod val="75000"/>
                    <a:lumOff val="25000"/>
                  </a:schemeClr>
                </a:solidFill>
              </a:rPr>
              <a:t>Federal Reports (</a:t>
            </a:r>
            <a:r>
              <a:rPr lang="en-US" sz="3600" b="1" dirty="0" err="1">
                <a:solidFill>
                  <a:schemeClr val="accent2">
                    <a:lumMod val="75000"/>
                    <a:lumOff val="25000"/>
                  </a:schemeClr>
                </a:solidFill>
              </a:rPr>
              <a:t>EdFacts</a:t>
            </a:r>
            <a:r>
              <a:rPr lang="en-US" sz="3600" b="1" dirty="0">
                <a:solidFill>
                  <a:schemeClr val="accent2">
                    <a:lumMod val="75000"/>
                    <a:lumOff val="25000"/>
                  </a:schemeClr>
                </a:solidFill>
              </a:rPr>
              <a:t>)</a:t>
            </a:r>
          </a:p>
          <a:p>
            <a:r>
              <a:rPr lang="en-US" sz="3600" b="1" dirty="0">
                <a:solidFill>
                  <a:schemeClr val="accent2">
                    <a:lumMod val="75000"/>
                    <a:lumOff val="25000"/>
                  </a:schemeClr>
                </a:solidFill>
              </a:rPr>
              <a:t>State Reports</a:t>
            </a:r>
          </a:p>
          <a:p>
            <a:r>
              <a:rPr lang="en-US" sz="3600" b="1" dirty="0">
                <a:solidFill>
                  <a:schemeClr val="accent2">
                    <a:lumMod val="75000"/>
                    <a:lumOff val="25000"/>
                  </a:schemeClr>
                </a:solidFill>
              </a:rPr>
              <a:t>Data Requests</a:t>
            </a:r>
          </a:p>
          <a:p>
            <a:endParaRPr lang="en-US" sz="3600" b="1" dirty="0">
              <a:solidFill>
                <a:schemeClr val="accent2">
                  <a:lumMod val="75000"/>
                  <a:lumOff val="25000"/>
                </a:schemeClr>
              </a:solidFill>
            </a:endParaRPr>
          </a:p>
          <a:p>
            <a:pPr lvl="2"/>
            <a:r>
              <a:rPr lang="en-US" sz="3200" b="1" dirty="0">
                <a:solidFill>
                  <a:schemeClr val="accent2">
                    <a:lumMod val="75000"/>
                    <a:lumOff val="25000"/>
                  </a:schemeClr>
                </a:solidFill>
              </a:rPr>
              <a:t>Directory Data</a:t>
            </a:r>
          </a:p>
          <a:p>
            <a:pPr lvl="2"/>
            <a:r>
              <a:rPr lang="en-US" sz="3200" b="1" dirty="0">
                <a:solidFill>
                  <a:schemeClr val="accent2">
                    <a:lumMod val="75000"/>
                    <a:lumOff val="25000"/>
                  </a:schemeClr>
                </a:solidFill>
              </a:rPr>
              <a:t>Grades Offered Data</a:t>
            </a:r>
          </a:p>
          <a:p>
            <a:pPr lvl="2"/>
            <a:r>
              <a:rPr lang="en-US" sz="3200" b="1" dirty="0">
                <a:solidFill>
                  <a:schemeClr val="accent2">
                    <a:lumMod val="75000"/>
                    <a:lumOff val="25000"/>
                  </a:schemeClr>
                </a:solidFill>
              </a:rPr>
              <a:t>Membership (gender/ethnicity/race)</a:t>
            </a:r>
          </a:p>
          <a:p>
            <a:pPr lvl="2"/>
            <a:r>
              <a:rPr lang="en-US" sz="3200" b="1" dirty="0">
                <a:solidFill>
                  <a:schemeClr val="accent2">
                    <a:lumMod val="75000"/>
                    <a:lumOff val="25000"/>
                  </a:schemeClr>
                </a:solidFill>
              </a:rPr>
              <a:t>Free or Reduced Lunch Status</a:t>
            </a:r>
          </a:p>
          <a:p>
            <a:pPr lvl="2"/>
            <a:r>
              <a:rPr lang="en-US" sz="3200" b="1" dirty="0" err="1">
                <a:solidFill>
                  <a:schemeClr val="accent2">
                    <a:lumMod val="75000"/>
                    <a:lumOff val="25000"/>
                  </a:schemeClr>
                </a:solidFill>
              </a:rPr>
              <a:t>Etc</a:t>
            </a:r>
            <a:endParaRPr lang="en-US" sz="3200" b="1" dirty="0">
              <a:solidFill>
                <a:schemeClr val="accent2">
                  <a:lumMod val="75000"/>
                  <a:lumOff val="25000"/>
                </a:schemeClr>
              </a:solidFill>
            </a:endParaRPr>
          </a:p>
          <a:p>
            <a:pPr lvl="3"/>
            <a:endParaRPr lang="en-US" sz="3000" b="1" dirty="0"/>
          </a:p>
        </p:txBody>
      </p:sp>
    </p:spTree>
    <p:extLst>
      <p:ext uri="{BB962C8B-B14F-4D97-AF65-F5344CB8AC3E}">
        <p14:creationId xmlns:p14="http://schemas.microsoft.com/office/powerpoint/2010/main" val="192302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A Day In The Life of Your Budget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845868" cy="4623740"/>
          </a:xfrm>
        </p:spPr>
        <p:txBody>
          <a:bodyPr>
            <a:normAutofit/>
          </a:bodyPr>
          <a:lstStyle/>
          <a:p>
            <a:pPr marL="0" indent="0">
              <a:buNone/>
            </a:pPr>
            <a:r>
              <a:rPr lang="en-US" sz="4400" b="1" dirty="0">
                <a:highlight>
                  <a:srgbClr val="C0C0C0"/>
                </a:highlight>
              </a:rPr>
              <a:t>USD / Interlocal Budget</a:t>
            </a:r>
          </a:p>
          <a:p>
            <a:pPr marL="457200" lvl="1" indent="0">
              <a:buNone/>
            </a:pPr>
            <a:r>
              <a:rPr lang="en-US" sz="4000" b="1" dirty="0"/>
              <a:t>1. Prepare/Submit to KSDE</a:t>
            </a:r>
          </a:p>
          <a:p>
            <a:pPr marL="457200" lvl="1" indent="0">
              <a:buNone/>
            </a:pPr>
            <a:r>
              <a:rPr lang="en-US" sz="4000" b="1" dirty="0"/>
              <a:t>2. Validations Check by KSDE</a:t>
            </a:r>
          </a:p>
          <a:p>
            <a:pPr marL="457200" lvl="1" indent="0">
              <a:buNone/>
            </a:pPr>
            <a:r>
              <a:rPr lang="en-US" sz="4000" b="1" dirty="0"/>
              <a:t>	a. Negative Expenditures</a:t>
            </a:r>
          </a:p>
          <a:p>
            <a:pPr marL="457200" lvl="1" indent="0">
              <a:buNone/>
            </a:pPr>
            <a:r>
              <a:rPr lang="en-US" sz="4000" b="1" dirty="0"/>
              <a:t>	b. Negative “Budgeted” Cash Balances</a:t>
            </a:r>
          </a:p>
          <a:p>
            <a:pPr marL="457200" lvl="1" indent="0">
              <a:buNone/>
            </a:pPr>
            <a:r>
              <a:rPr lang="en-US" sz="4000" b="1" dirty="0"/>
              <a:t>	c. Invalid Data (non-numeric)</a:t>
            </a:r>
          </a:p>
        </p:txBody>
      </p:sp>
    </p:spTree>
    <p:extLst>
      <p:ext uri="{BB962C8B-B14F-4D97-AF65-F5344CB8AC3E}">
        <p14:creationId xmlns:p14="http://schemas.microsoft.com/office/powerpoint/2010/main" val="239413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Validations</a:t>
            </a:r>
          </a:p>
        </p:txBody>
      </p:sp>
      <p:pic>
        <p:nvPicPr>
          <p:cNvPr id="5" name="Content Placeholder 4">
            <a:extLst>
              <a:ext uri="{FF2B5EF4-FFF2-40B4-BE49-F238E27FC236}">
                <a16:creationId xmlns:a16="http://schemas.microsoft.com/office/drawing/2014/main" id="{AC321BF2-A6D3-3C17-91E7-9BDC615D8E7B}"/>
              </a:ext>
            </a:extLst>
          </p:cNvPr>
          <p:cNvPicPr>
            <a:picLocks noGrp="1" noChangeAspect="1"/>
          </p:cNvPicPr>
          <p:nvPr>
            <p:ph sz="half" idx="2"/>
          </p:nvPr>
        </p:nvPicPr>
        <p:blipFill>
          <a:blip r:embed="rId3"/>
          <a:stretch>
            <a:fillRect/>
          </a:stretch>
        </p:blipFill>
        <p:spPr>
          <a:xfrm>
            <a:off x="2732160" y="1449160"/>
            <a:ext cx="6727679" cy="4701483"/>
          </a:xfrm>
        </p:spPr>
      </p:pic>
    </p:spTree>
    <p:extLst>
      <p:ext uri="{BB962C8B-B14F-4D97-AF65-F5344CB8AC3E}">
        <p14:creationId xmlns:p14="http://schemas.microsoft.com/office/powerpoint/2010/main" val="42582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Validations</a:t>
            </a:r>
          </a:p>
        </p:txBody>
      </p:sp>
      <p:pic>
        <p:nvPicPr>
          <p:cNvPr id="3075" name="Picture 1">
            <a:extLst>
              <a:ext uri="{FF2B5EF4-FFF2-40B4-BE49-F238E27FC236}">
                <a16:creationId xmlns:a16="http://schemas.microsoft.com/office/drawing/2014/main" id="{5BB8877E-0459-4000-F598-81F8FF726F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95" r="204"/>
          <a:stretch/>
        </p:blipFill>
        <p:spPr bwMode="auto">
          <a:xfrm>
            <a:off x="3037213" y="1514476"/>
            <a:ext cx="7225746" cy="473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56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Validations</a:t>
            </a:r>
          </a:p>
        </p:txBody>
      </p:sp>
      <p:pic>
        <p:nvPicPr>
          <p:cNvPr id="4098" name="Picture 1">
            <a:extLst>
              <a:ext uri="{FF2B5EF4-FFF2-40B4-BE49-F238E27FC236}">
                <a16:creationId xmlns:a16="http://schemas.microsoft.com/office/drawing/2014/main" id="{51EFA5F4-A312-308A-10E4-3FE36D4BFA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2"/>
          <a:stretch/>
        </p:blipFill>
        <p:spPr bwMode="auto">
          <a:xfrm>
            <a:off x="3129212" y="1514476"/>
            <a:ext cx="6834576" cy="479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37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A Day In The Life of Your Budget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845868" cy="4623740"/>
          </a:xfrm>
        </p:spPr>
        <p:txBody>
          <a:bodyPr>
            <a:normAutofit/>
          </a:bodyPr>
          <a:lstStyle/>
          <a:p>
            <a:pPr marL="0" indent="0">
              <a:buNone/>
            </a:pPr>
            <a:r>
              <a:rPr lang="en-US" sz="4400" b="1" dirty="0">
                <a:highlight>
                  <a:srgbClr val="C0C0C0"/>
                </a:highlight>
              </a:rPr>
              <a:t>USD / Interlocal Budget</a:t>
            </a:r>
          </a:p>
          <a:p>
            <a:pPr marL="457200" lvl="1" indent="0">
              <a:buNone/>
            </a:pPr>
            <a:r>
              <a:rPr lang="en-US" sz="4000" b="1" dirty="0"/>
              <a:t>3. Load to Database</a:t>
            </a:r>
            <a:endParaRPr lang="en-US" sz="2800" b="1" dirty="0"/>
          </a:p>
          <a:p>
            <a:pPr marL="457200" lvl="1" indent="0">
              <a:buNone/>
            </a:pPr>
            <a:r>
              <a:rPr lang="en-US" sz="4000" b="1" dirty="0"/>
              <a:t>4. Publish to Data Central</a:t>
            </a:r>
          </a:p>
          <a:p>
            <a:pPr marL="457200" lvl="1" indent="0">
              <a:buNone/>
            </a:pPr>
            <a:r>
              <a:rPr lang="en-US" sz="3600" b="1" dirty="0"/>
              <a:t>	a. Raw Data (CPFS)</a:t>
            </a:r>
          </a:p>
          <a:p>
            <a:pPr marL="457200" lvl="1" indent="0">
              <a:buNone/>
            </a:pPr>
            <a:r>
              <a:rPr lang="en-US" sz="3600" b="1" dirty="0"/>
              <a:t>	b. Standard Reports</a:t>
            </a:r>
          </a:p>
          <a:p>
            <a:pPr marL="457200" lvl="1" indent="0">
              <a:buNone/>
            </a:pPr>
            <a:r>
              <a:rPr lang="en-US" sz="3600" b="1" dirty="0"/>
              <a:t>	c. PDF Budget Documents</a:t>
            </a:r>
          </a:p>
        </p:txBody>
      </p:sp>
    </p:spTree>
    <p:extLst>
      <p:ext uri="{BB962C8B-B14F-4D97-AF65-F5344CB8AC3E}">
        <p14:creationId xmlns:p14="http://schemas.microsoft.com/office/powerpoint/2010/main" val="121403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 </a:t>
            </a:r>
            <a:r>
              <a:rPr lang="en-US" dirty="0">
                <a:hlinkClick r:id="rId3"/>
              </a:rPr>
              <a:t>https://datacentral.ksde.org/</a:t>
            </a:r>
            <a:endParaRPr lang="en-US" dirty="0"/>
          </a:p>
        </p:txBody>
      </p:sp>
      <p:pic>
        <p:nvPicPr>
          <p:cNvPr id="3" name="Content Placeholder 2">
            <a:extLst>
              <a:ext uri="{FF2B5EF4-FFF2-40B4-BE49-F238E27FC236}">
                <a16:creationId xmlns:a16="http://schemas.microsoft.com/office/drawing/2014/main" id="{37752015-BC83-112C-58F3-63BB81B1579D}"/>
              </a:ext>
            </a:extLst>
          </p:cNvPr>
          <p:cNvPicPr>
            <a:picLocks noGrp="1" noChangeAspect="1"/>
          </p:cNvPicPr>
          <p:nvPr>
            <p:ph sz="half" idx="2"/>
          </p:nvPr>
        </p:nvPicPr>
        <p:blipFill>
          <a:blip r:embed="rId4"/>
          <a:stretch>
            <a:fillRect/>
          </a:stretch>
        </p:blipFill>
        <p:spPr>
          <a:xfrm>
            <a:off x="2733765" y="1449162"/>
            <a:ext cx="6724469" cy="4802348"/>
          </a:xfrm>
        </p:spPr>
      </p:pic>
    </p:spTree>
    <p:extLst>
      <p:ext uri="{BB962C8B-B14F-4D97-AF65-F5344CB8AC3E}">
        <p14:creationId xmlns:p14="http://schemas.microsoft.com/office/powerpoint/2010/main" val="201782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a:t>
            </a:r>
            <a:br>
              <a:rPr lang="en-US" dirty="0"/>
            </a:br>
            <a:r>
              <a:rPr lang="en-US" dirty="0">
                <a:hlinkClick r:id="rId3"/>
              </a:rPr>
              <a:t>https://datacentral.ksde.org/</a:t>
            </a:r>
            <a:endParaRPr lang="en-US" dirty="0"/>
          </a:p>
        </p:txBody>
      </p:sp>
      <p:pic>
        <p:nvPicPr>
          <p:cNvPr id="3" name="Content Placeholder 2">
            <a:extLst>
              <a:ext uri="{FF2B5EF4-FFF2-40B4-BE49-F238E27FC236}">
                <a16:creationId xmlns:a16="http://schemas.microsoft.com/office/drawing/2014/main" id="{824EAB79-9D62-C1FD-1FB3-7C5D7261E98A}"/>
              </a:ext>
            </a:extLst>
          </p:cNvPr>
          <p:cNvPicPr>
            <a:picLocks noGrp="1" noChangeAspect="1"/>
          </p:cNvPicPr>
          <p:nvPr>
            <p:ph sz="half" idx="2"/>
          </p:nvPr>
        </p:nvPicPr>
        <p:blipFill>
          <a:blip r:embed="rId4"/>
          <a:stretch>
            <a:fillRect/>
          </a:stretch>
        </p:blipFill>
        <p:spPr>
          <a:xfrm>
            <a:off x="2202024" y="1673272"/>
            <a:ext cx="7492481" cy="4446977"/>
          </a:xfrm>
        </p:spPr>
      </p:pic>
    </p:spTree>
    <p:extLst>
      <p:ext uri="{BB962C8B-B14F-4D97-AF65-F5344CB8AC3E}">
        <p14:creationId xmlns:p14="http://schemas.microsoft.com/office/powerpoint/2010/main" val="12963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ANTI-MOTIVATIONAL QUOTES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fontScale="62500" lnSpcReduction="20000"/>
          </a:bodyPr>
          <a:lstStyle/>
          <a:p>
            <a:pPr marL="0" indent="0">
              <a:buNone/>
            </a:pPr>
            <a:r>
              <a:rPr lang="en-US" sz="2000" b="1" dirty="0">
                <a:solidFill>
                  <a:schemeClr val="bg1"/>
                </a:solidFill>
              </a:rPr>
              <a:t>enrollment during 2020-2021 (COVID)?</a:t>
            </a:r>
          </a:p>
          <a:p>
            <a:r>
              <a:rPr lang="en-US" sz="3600" b="1" dirty="0">
                <a:solidFill>
                  <a:schemeClr val="accent4">
                    <a:lumMod val="75000"/>
                  </a:schemeClr>
                </a:solidFill>
              </a:rPr>
              <a:t>Never put off tomorrow what you can do the day AFTER tomorrow.</a:t>
            </a:r>
          </a:p>
          <a:p>
            <a:endParaRPr lang="en-US" sz="3600" b="1" dirty="0"/>
          </a:p>
          <a:p>
            <a:r>
              <a:rPr lang="en-US" sz="3600" b="1" dirty="0"/>
              <a:t>Make sure to drink enough water to stay hydrated while you suffer.</a:t>
            </a:r>
          </a:p>
          <a:p>
            <a:endParaRPr lang="en-US" sz="3600" b="1" dirty="0"/>
          </a:p>
          <a:p>
            <a:r>
              <a:rPr lang="en-US" sz="3600" b="1" dirty="0"/>
              <a:t>It’s never too late to give up.</a:t>
            </a:r>
          </a:p>
          <a:p>
            <a:endParaRPr lang="en-US" sz="3600" b="1" dirty="0"/>
          </a:p>
          <a:p>
            <a:r>
              <a:rPr lang="en-US" sz="3600" b="1" dirty="0"/>
              <a:t>The light at the end of the tunnel might be an oncoming train.</a:t>
            </a:r>
          </a:p>
          <a:p>
            <a:endParaRPr lang="en-US" sz="3600" b="1" dirty="0"/>
          </a:p>
          <a:p>
            <a:r>
              <a:rPr lang="en-US" sz="3600" b="1" dirty="0"/>
              <a:t>Don’t follow your friends off a bridge; lead them.</a:t>
            </a:r>
          </a:p>
          <a:p>
            <a:endParaRPr lang="en-US" sz="3600" b="1" dirty="0"/>
          </a:p>
          <a:p>
            <a:r>
              <a:rPr lang="en-US" sz="3600" b="1" i="0" dirty="0">
                <a:solidFill>
                  <a:srgbClr val="3C3C3C"/>
                </a:solidFill>
                <a:effectLst/>
                <a:latin typeface="+mn-lt"/>
              </a:rPr>
              <a:t>Do not take life too seriously. You will never get out of it alive.</a:t>
            </a:r>
            <a:endParaRPr lang="en-US" sz="3600" b="1" dirty="0">
              <a:latin typeface="+mn-lt"/>
            </a:endParaRPr>
          </a:p>
          <a:p>
            <a:endParaRPr lang="en-US" sz="4000" b="1" dirty="0"/>
          </a:p>
          <a:p>
            <a:endParaRPr lang="en-US" sz="4000" b="1" dirty="0">
              <a:solidFill>
                <a:schemeClr val="accent2">
                  <a:lumMod val="75000"/>
                  <a:lumOff val="25000"/>
                </a:schemeClr>
              </a:solidFill>
            </a:endParaRPr>
          </a:p>
        </p:txBody>
      </p:sp>
    </p:spTree>
    <p:extLst>
      <p:ext uri="{BB962C8B-B14F-4D97-AF65-F5344CB8AC3E}">
        <p14:creationId xmlns:p14="http://schemas.microsoft.com/office/powerpoint/2010/main" val="332305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a:t>
            </a:r>
            <a:br>
              <a:rPr lang="en-US" dirty="0"/>
            </a:br>
            <a:r>
              <a:rPr lang="en-US" sz="4400" b="1" dirty="0">
                <a:hlinkClick r:id="rId3"/>
              </a:rPr>
              <a:t>USD Budget Documents</a:t>
            </a:r>
            <a:br>
              <a:rPr lang="en-US" sz="4400" b="1" dirty="0"/>
            </a:br>
            <a:endParaRPr lang="en-US" dirty="0"/>
          </a:p>
        </p:txBody>
      </p:sp>
      <p:pic>
        <p:nvPicPr>
          <p:cNvPr id="2" name="Content Placeholder 2">
            <a:extLst>
              <a:ext uri="{FF2B5EF4-FFF2-40B4-BE49-F238E27FC236}">
                <a16:creationId xmlns:a16="http://schemas.microsoft.com/office/drawing/2014/main" id="{19B3C408-09F8-20D5-732E-2B2799064F8C}"/>
              </a:ext>
            </a:extLst>
          </p:cNvPr>
          <p:cNvPicPr>
            <a:picLocks noChangeAspect="1"/>
          </p:cNvPicPr>
          <p:nvPr/>
        </p:nvPicPr>
        <p:blipFill>
          <a:blip r:embed="rId4"/>
          <a:stretch>
            <a:fillRect/>
          </a:stretch>
        </p:blipFill>
        <p:spPr>
          <a:xfrm>
            <a:off x="103051" y="1942633"/>
            <a:ext cx="11547606" cy="3845519"/>
          </a:xfrm>
          <a:prstGeom prst="rect">
            <a:avLst/>
          </a:prstGeom>
        </p:spPr>
      </p:pic>
    </p:spTree>
    <p:extLst>
      <p:ext uri="{BB962C8B-B14F-4D97-AF65-F5344CB8AC3E}">
        <p14:creationId xmlns:p14="http://schemas.microsoft.com/office/powerpoint/2010/main" val="256645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a:t>
            </a:r>
            <a:br>
              <a:rPr lang="en-US" dirty="0"/>
            </a:br>
            <a:r>
              <a:rPr lang="en-US" sz="4400" b="1" dirty="0">
                <a:hlinkClick r:id="rId3"/>
              </a:rPr>
              <a:t>Interlocal Budget Documents</a:t>
            </a:r>
            <a:br>
              <a:rPr lang="en-US" sz="4400" b="1" dirty="0"/>
            </a:br>
            <a:endParaRPr lang="en-US" dirty="0"/>
          </a:p>
        </p:txBody>
      </p:sp>
      <p:pic>
        <p:nvPicPr>
          <p:cNvPr id="3" name="Picture 2">
            <a:extLst>
              <a:ext uri="{FF2B5EF4-FFF2-40B4-BE49-F238E27FC236}">
                <a16:creationId xmlns:a16="http://schemas.microsoft.com/office/drawing/2014/main" id="{DE0EE09C-D683-D909-39C9-DF4906BAE47F}"/>
              </a:ext>
            </a:extLst>
          </p:cNvPr>
          <p:cNvPicPr>
            <a:picLocks noChangeAspect="1"/>
          </p:cNvPicPr>
          <p:nvPr/>
        </p:nvPicPr>
        <p:blipFill>
          <a:blip r:embed="rId4"/>
          <a:stretch>
            <a:fillRect/>
          </a:stretch>
        </p:blipFill>
        <p:spPr>
          <a:xfrm>
            <a:off x="1059320" y="1709928"/>
            <a:ext cx="7347562" cy="4325464"/>
          </a:xfrm>
          <a:prstGeom prst="rect">
            <a:avLst/>
          </a:prstGeom>
        </p:spPr>
      </p:pic>
    </p:spTree>
    <p:extLst>
      <p:ext uri="{BB962C8B-B14F-4D97-AF65-F5344CB8AC3E}">
        <p14:creationId xmlns:p14="http://schemas.microsoft.com/office/powerpoint/2010/main" val="203418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 – </a:t>
            </a:r>
            <a:br>
              <a:rPr lang="en-US" dirty="0"/>
            </a:br>
            <a:r>
              <a:rPr lang="en-US" dirty="0"/>
              <a:t>CPFS</a:t>
            </a:r>
          </a:p>
        </p:txBody>
      </p:sp>
      <p:pic>
        <p:nvPicPr>
          <p:cNvPr id="3" name="Content Placeholder 2">
            <a:extLst>
              <a:ext uri="{FF2B5EF4-FFF2-40B4-BE49-F238E27FC236}">
                <a16:creationId xmlns:a16="http://schemas.microsoft.com/office/drawing/2014/main" id="{416038BD-EB83-6241-1A8D-2DCB86129603}"/>
              </a:ext>
            </a:extLst>
          </p:cNvPr>
          <p:cNvPicPr>
            <a:picLocks noGrp="1" noChangeAspect="1"/>
          </p:cNvPicPr>
          <p:nvPr>
            <p:ph sz="half" idx="2"/>
          </p:nvPr>
        </p:nvPicPr>
        <p:blipFill rotWithShape="1">
          <a:blip r:embed="rId3"/>
          <a:srcRect l="1528"/>
          <a:stretch/>
        </p:blipFill>
        <p:spPr>
          <a:xfrm>
            <a:off x="2407297" y="1450189"/>
            <a:ext cx="6772859" cy="4754668"/>
          </a:xfrm>
        </p:spPr>
      </p:pic>
    </p:spTree>
    <p:extLst>
      <p:ext uri="{BB962C8B-B14F-4D97-AF65-F5344CB8AC3E}">
        <p14:creationId xmlns:p14="http://schemas.microsoft.com/office/powerpoint/2010/main" val="157030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 </a:t>
            </a:r>
            <a:br>
              <a:rPr lang="en-US" dirty="0"/>
            </a:br>
            <a:r>
              <a:rPr lang="en-US" dirty="0"/>
              <a:t>Financial Accountability (KSA 72-5171)</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845868" cy="4623740"/>
          </a:xfrm>
        </p:spPr>
        <p:txBody>
          <a:bodyPr>
            <a:normAutofit/>
          </a:bodyPr>
          <a:lstStyle/>
          <a:p>
            <a:pPr marL="0" indent="0">
              <a:buNone/>
            </a:pPr>
            <a:r>
              <a:rPr lang="en-US" sz="4000" b="1" dirty="0"/>
              <a:t>Financial Accountability Report</a:t>
            </a:r>
          </a:p>
          <a:p>
            <a:pPr marL="0" indent="0">
              <a:buNone/>
            </a:pPr>
            <a:endParaRPr lang="en-US" sz="4000" b="1" dirty="0"/>
          </a:p>
          <a:p>
            <a:pPr marL="0" indent="0">
              <a:buNone/>
            </a:pPr>
            <a:r>
              <a:rPr lang="en-US" sz="4000" b="1" dirty="0"/>
              <a:t>	– </a:t>
            </a:r>
            <a:r>
              <a:rPr lang="en-US" sz="4000" b="1" dirty="0">
                <a:hlinkClick r:id="rId3"/>
              </a:rPr>
              <a:t>State Totals</a:t>
            </a:r>
            <a:endParaRPr lang="en-US" sz="4000" b="1" dirty="0"/>
          </a:p>
          <a:p>
            <a:pPr marL="0" indent="0">
              <a:buNone/>
            </a:pPr>
            <a:endParaRPr lang="en-US" sz="4000" b="1" dirty="0"/>
          </a:p>
          <a:p>
            <a:pPr marL="0" indent="0">
              <a:buNone/>
            </a:pPr>
            <a:r>
              <a:rPr lang="en-US" sz="4000" b="1" dirty="0"/>
              <a:t>	– </a:t>
            </a:r>
            <a:r>
              <a:rPr lang="en-US" sz="4000" b="1" dirty="0">
                <a:hlinkClick r:id="rId4"/>
              </a:rPr>
              <a:t>Report Summary</a:t>
            </a:r>
            <a:endParaRPr lang="en-US" sz="4000" b="1" dirty="0"/>
          </a:p>
        </p:txBody>
      </p:sp>
    </p:spTree>
    <p:extLst>
      <p:ext uri="{BB962C8B-B14F-4D97-AF65-F5344CB8AC3E}">
        <p14:creationId xmlns:p14="http://schemas.microsoft.com/office/powerpoint/2010/main" val="289604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 – </a:t>
            </a:r>
            <a:br>
              <a:rPr lang="en-US" dirty="0"/>
            </a:br>
            <a:r>
              <a:rPr lang="en-US" dirty="0"/>
              <a:t>School Finance Reports Warehouse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a:bodyPr>
          <a:lstStyle/>
          <a:p>
            <a:pPr lvl="1"/>
            <a:r>
              <a:rPr lang="en-US" sz="2400" b="1" dirty="0">
                <a:latin typeface="Open Sans" panose="020B0606030504020204" pitchFamily="34" charset="0"/>
                <a:ea typeface="Open Sans" panose="020B0606030504020204" pitchFamily="34" charset="0"/>
                <a:cs typeface="Open Sans" panose="020B0606030504020204" pitchFamily="34" charset="0"/>
              </a:rPr>
              <a:t>School Finance Reports Warehouse</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Cash Balances</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Expenditures (Current Operating</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Expenditures (Per Pupil)</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Expenditures (Totals)</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Mill Rates</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Personnel (Licensed and Non-Licensed)</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Salary (Teacher, Principal, Superintendent)</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Pupil Teacher Ratio</a:t>
            </a:r>
          </a:p>
          <a:p>
            <a:pPr lvl="2"/>
            <a:r>
              <a:rPr lang="en-US" sz="2400" b="1" dirty="0">
                <a:latin typeface="Open Sans" panose="020B0606030504020204" pitchFamily="34" charset="0"/>
                <a:ea typeface="Open Sans" panose="020B0606030504020204" pitchFamily="34" charset="0"/>
                <a:cs typeface="Open Sans" panose="020B0606030504020204" pitchFamily="34" charset="0"/>
              </a:rPr>
              <a:t>Transportation Data</a:t>
            </a:r>
          </a:p>
        </p:txBody>
      </p:sp>
    </p:spTree>
    <p:extLst>
      <p:ext uri="{BB962C8B-B14F-4D97-AF65-F5344CB8AC3E}">
        <p14:creationId xmlns:p14="http://schemas.microsoft.com/office/powerpoint/2010/main" val="291520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a:t>
            </a:r>
            <a:br>
              <a:rPr lang="en-US" dirty="0"/>
            </a:br>
            <a:r>
              <a:rPr lang="en-US" dirty="0"/>
              <a:t>https://datacentral.ksde.org/</a:t>
            </a:r>
          </a:p>
        </p:txBody>
      </p:sp>
      <p:pic>
        <p:nvPicPr>
          <p:cNvPr id="6" name="Picture 5">
            <a:extLst>
              <a:ext uri="{FF2B5EF4-FFF2-40B4-BE49-F238E27FC236}">
                <a16:creationId xmlns:a16="http://schemas.microsoft.com/office/drawing/2014/main" id="{24BD2602-6DCC-CF77-3EEB-4EC388A4FC3E}"/>
              </a:ext>
            </a:extLst>
          </p:cNvPr>
          <p:cNvPicPr>
            <a:picLocks noChangeAspect="1"/>
          </p:cNvPicPr>
          <p:nvPr/>
        </p:nvPicPr>
        <p:blipFill>
          <a:blip r:embed="rId3"/>
          <a:stretch>
            <a:fillRect/>
          </a:stretch>
        </p:blipFill>
        <p:spPr>
          <a:xfrm>
            <a:off x="922084" y="1706293"/>
            <a:ext cx="9803827" cy="3713839"/>
          </a:xfrm>
          <a:prstGeom prst="rect">
            <a:avLst/>
          </a:prstGeom>
        </p:spPr>
      </p:pic>
    </p:spTree>
    <p:extLst>
      <p:ext uri="{BB962C8B-B14F-4D97-AF65-F5344CB8AC3E}">
        <p14:creationId xmlns:p14="http://schemas.microsoft.com/office/powerpoint/2010/main" val="265535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pPr algn="ctr"/>
            <a:r>
              <a:rPr lang="en-US" dirty="0"/>
              <a:t>DATA CENTRAL</a:t>
            </a:r>
            <a:br>
              <a:rPr lang="en-US" dirty="0"/>
            </a:br>
            <a:r>
              <a:rPr lang="en-US" dirty="0">
                <a:hlinkClick r:id="rId3"/>
              </a:rPr>
              <a:t>Kansas State Building Report Card</a:t>
            </a:r>
            <a:endParaRPr lang="en-US" dirty="0"/>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a:bodyPr>
          <a:lstStyle/>
          <a:p>
            <a:pPr marL="0" indent="0">
              <a:buNone/>
            </a:pPr>
            <a:r>
              <a:rPr lang="en-US" sz="2800" b="1" dirty="0">
                <a:highlight>
                  <a:srgbClr val="C0C0C0"/>
                </a:highlight>
                <a:latin typeface="Open Sans" panose="020B0606030504020204" pitchFamily="34" charset="0"/>
                <a:ea typeface="Open Sans" panose="020B0606030504020204" pitchFamily="34" charset="0"/>
                <a:cs typeface="Open Sans" panose="020B0606030504020204" pitchFamily="34" charset="0"/>
              </a:rPr>
              <a:t>ESSA Building Expenditures</a:t>
            </a:r>
          </a:p>
          <a:p>
            <a:pPr lvl="1"/>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lvl="1"/>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2CC13697-7A11-FD7D-1AB9-1624226EE172}"/>
              </a:ext>
            </a:extLst>
          </p:cNvPr>
          <p:cNvPicPr>
            <a:picLocks noChangeAspect="1"/>
          </p:cNvPicPr>
          <p:nvPr/>
        </p:nvPicPr>
        <p:blipFill>
          <a:blip r:embed="rId4"/>
          <a:stretch>
            <a:fillRect/>
          </a:stretch>
        </p:blipFill>
        <p:spPr>
          <a:xfrm>
            <a:off x="1288668" y="2249424"/>
            <a:ext cx="9953072" cy="4030078"/>
          </a:xfrm>
          <a:prstGeom prst="rect">
            <a:avLst/>
          </a:prstGeom>
        </p:spPr>
      </p:pic>
    </p:spTree>
    <p:extLst>
      <p:ext uri="{BB962C8B-B14F-4D97-AF65-F5344CB8AC3E}">
        <p14:creationId xmlns:p14="http://schemas.microsoft.com/office/powerpoint/2010/main" val="156188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DATA CENTRAL</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a:bodyPr>
          <a:lstStyle/>
          <a:p>
            <a:pPr marL="457200" lvl="1" indent="0">
              <a:buNone/>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lvl="1"/>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43C942D-732C-B36E-F0E9-3E90D81C0845}"/>
              </a:ext>
            </a:extLst>
          </p:cNvPr>
          <p:cNvPicPr>
            <a:picLocks noChangeAspect="1"/>
          </p:cNvPicPr>
          <p:nvPr/>
        </p:nvPicPr>
        <p:blipFill>
          <a:blip r:embed="rId3"/>
          <a:stretch>
            <a:fillRect/>
          </a:stretch>
        </p:blipFill>
        <p:spPr>
          <a:xfrm>
            <a:off x="613597" y="1964075"/>
            <a:ext cx="10964805" cy="4315427"/>
          </a:xfrm>
          <a:prstGeom prst="rect">
            <a:avLst/>
          </a:prstGeom>
        </p:spPr>
      </p:pic>
      <p:sp>
        <p:nvSpPr>
          <p:cNvPr id="5" name="Rectangle: Rounded Corners 4">
            <a:extLst>
              <a:ext uri="{FF2B5EF4-FFF2-40B4-BE49-F238E27FC236}">
                <a16:creationId xmlns:a16="http://schemas.microsoft.com/office/drawing/2014/main" id="{81645776-CB4A-4E82-DC78-F221D07F0D3D}"/>
              </a:ext>
            </a:extLst>
          </p:cNvPr>
          <p:cNvSpPr/>
          <p:nvPr/>
        </p:nvSpPr>
        <p:spPr>
          <a:xfrm>
            <a:off x="708940" y="5677304"/>
            <a:ext cx="1763486" cy="50385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99471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50544-A78A-4F33-909E-F0103AEB20A5}"/>
              </a:ext>
            </a:extLst>
          </p:cNvPr>
          <p:cNvPicPr/>
          <p:nvPr/>
        </p:nvPicPr>
        <p:blipFill rotWithShape="1">
          <a:blip r:embed="rId3">
            <a:extLst>
              <a:ext uri="{28A0092B-C50C-407E-A947-70E740481C1C}">
                <a14:useLocalDpi xmlns:a14="http://schemas.microsoft.com/office/drawing/2010/main" val="0"/>
              </a:ext>
            </a:extLst>
          </a:blip>
          <a:srcRect b="1472"/>
          <a:stretch/>
        </p:blipFill>
        <p:spPr bwMode="auto">
          <a:xfrm>
            <a:off x="3586580" y="532659"/>
            <a:ext cx="4710778" cy="5060273"/>
          </a:xfrm>
          <a:prstGeom prst="rect">
            <a:avLst/>
          </a:prstGeom>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5B81C1A2-651E-4EC2-BB77-59884C9E4B07}"/>
              </a:ext>
            </a:extLst>
          </p:cNvPr>
          <p:cNvSpPr txBox="1">
            <a:spLocks/>
          </p:cNvSpPr>
          <p:nvPr/>
        </p:nvSpPr>
        <p:spPr>
          <a:xfrm>
            <a:off x="0" y="2022854"/>
            <a:ext cx="4592495" cy="2354046"/>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Dale Brungardt</a:t>
            </a:r>
            <a:br>
              <a:rPr lang="en-US" dirty="0"/>
            </a:br>
            <a:r>
              <a:rPr lang="en-US" dirty="0"/>
              <a:t>Director</a:t>
            </a:r>
            <a:br>
              <a:rPr lang="en-US" dirty="0"/>
            </a:br>
            <a:r>
              <a:rPr lang="en-US" dirty="0"/>
              <a:t>School Finance</a:t>
            </a:r>
            <a:br>
              <a:rPr lang="en-US" dirty="0"/>
            </a:br>
            <a:r>
              <a:rPr lang="en-US" dirty="0"/>
              <a:t>(785) 296-3872</a:t>
            </a:r>
            <a:br>
              <a:rPr lang="en-US" dirty="0"/>
            </a:br>
            <a:r>
              <a:rPr lang="en-US" dirty="0">
                <a:hlinkClick r:id="rId4"/>
              </a:rPr>
              <a:t>dbrungardt@ksde.org</a:t>
            </a:r>
            <a:r>
              <a:rPr lang="en-US" dirty="0"/>
              <a:t> </a:t>
            </a:r>
          </a:p>
        </p:txBody>
      </p:sp>
      <p:sp>
        <p:nvSpPr>
          <p:cNvPr id="7" name="Content Placeholder 5">
            <a:extLst>
              <a:ext uri="{FF2B5EF4-FFF2-40B4-BE49-F238E27FC236}">
                <a16:creationId xmlns:a16="http://schemas.microsoft.com/office/drawing/2014/main" id="{A9E393D3-74AE-41CB-A0CD-BA15BDED1833}"/>
              </a:ext>
            </a:extLst>
          </p:cNvPr>
          <p:cNvSpPr txBox="1">
            <a:spLocks/>
          </p:cNvSpPr>
          <p:nvPr/>
        </p:nvSpPr>
        <p:spPr>
          <a:xfrm>
            <a:off x="8487139" y="1874414"/>
            <a:ext cx="3186998" cy="2354046"/>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solidFill>
                  <a:srgbClr val="12284C"/>
                </a:solidFill>
              </a:rPr>
              <a:t>Sara McCullah</a:t>
            </a:r>
            <a:br>
              <a:rPr lang="en-US" sz="2400" dirty="0">
                <a:solidFill>
                  <a:srgbClr val="12284C"/>
                </a:solidFill>
              </a:rPr>
            </a:br>
            <a:r>
              <a:rPr lang="en-US" sz="2400" dirty="0">
                <a:solidFill>
                  <a:srgbClr val="12284C"/>
                </a:solidFill>
              </a:rPr>
              <a:t>Assistant Director</a:t>
            </a:r>
            <a:br>
              <a:rPr lang="en-US" sz="2400" dirty="0">
                <a:solidFill>
                  <a:srgbClr val="12284C"/>
                </a:solidFill>
              </a:rPr>
            </a:br>
            <a:r>
              <a:rPr lang="en-US" sz="2400" dirty="0">
                <a:solidFill>
                  <a:srgbClr val="12284C"/>
                </a:solidFill>
              </a:rPr>
              <a:t>School Finance</a:t>
            </a:r>
            <a:br>
              <a:rPr lang="en-US" sz="2400" dirty="0">
                <a:solidFill>
                  <a:srgbClr val="12284C"/>
                </a:solidFill>
              </a:rPr>
            </a:br>
            <a:r>
              <a:rPr lang="en-US" sz="2400" dirty="0">
                <a:solidFill>
                  <a:srgbClr val="12284C"/>
                </a:solidFill>
              </a:rPr>
              <a:t>(785) 296-4972</a:t>
            </a:r>
            <a:br>
              <a:rPr lang="en-US" sz="2400" dirty="0">
                <a:solidFill>
                  <a:srgbClr val="12284C"/>
                </a:solidFill>
              </a:rPr>
            </a:br>
            <a:r>
              <a:rPr lang="en-US" sz="2400" dirty="0">
                <a:solidFill>
                  <a:srgbClr val="12284C"/>
                </a:solidFill>
                <a:hlinkClick r:id="rId5">
                  <a:extLst>
                    <a:ext uri="{A12FA001-AC4F-418D-AE19-62706E023703}">
                      <ahyp:hlinkClr xmlns:ahyp="http://schemas.microsoft.com/office/drawing/2018/hyperlinkcolor" val="tx"/>
                    </a:ext>
                  </a:extLst>
                </a:hlinkClick>
              </a:rPr>
              <a:t>smccullah@ksde.org</a:t>
            </a:r>
            <a:r>
              <a:rPr lang="en-US" sz="2400" dirty="0">
                <a:solidFill>
                  <a:srgbClr val="12284C"/>
                </a:solidFill>
              </a:rPr>
              <a:t> </a:t>
            </a:r>
          </a:p>
        </p:txBody>
      </p:sp>
    </p:spTree>
    <p:extLst>
      <p:ext uri="{BB962C8B-B14F-4D97-AF65-F5344CB8AC3E}">
        <p14:creationId xmlns:p14="http://schemas.microsoft.com/office/powerpoint/2010/main" val="236378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7300" y="423334"/>
            <a:ext cx="7706592" cy="2713228"/>
          </a:xfrm>
        </p:spPr>
        <p:txBody>
          <a:bodyPr/>
          <a:lstStyle/>
          <a:p>
            <a:r>
              <a:rPr lang="en-US" dirty="0"/>
              <a:t>Journey Beyond Your Data</a:t>
            </a:r>
          </a:p>
        </p:txBody>
      </p:sp>
      <p:sp>
        <p:nvSpPr>
          <p:cNvPr id="5" name="Text Placeholder 4"/>
          <p:cNvSpPr>
            <a:spLocks noGrp="1"/>
          </p:cNvSpPr>
          <p:nvPr>
            <p:ph type="body" idx="1"/>
          </p:nvPr>
        </p:nvSpPr>
        <p:spPr/>
        <p:txBody>
          <a:bodyPr>
            <a:normAutofit fontScale="92500" lnSpcReduction="10000"/>
          </a:bodyPr>
          <a:lstStyle/>
          <a:p>
            <a:r>
              <a:rPr lang="en-US" dirty="0"/>
              <a:t>			</a:t>
            </a:r>
          </a:p>
          <a:p>
            <a:r>
              <a:rPr lang="en-US" dirty="0"/>
              <a:t>Dale Brungardt, Director			</a:t>
            </a:r>
          </a:p>
          <a:p>
            <a:r>
              <a:rPr lang="en-US" dirty="0"/>
              <a:t>Sara McCullah, Assistant Director</a:t>
            </a:r>
          </a:p>
        </p:txBody>
      </p:sp>
    </p:spTree>
    <p:extLst>
      <p:ext uri="{BB962C8B-B14F-4D97-AF65-F5344CB8AC3E}">
        <p14:creationId xmlns:p14="http://schemas.microsoft.com/office/powerpoint/2010/main" val="48127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a:bodyPr>
          <a:lstStyle/>
          <a:p>
            <a:pPr marL="0" indent="0">
              <a:buNone/>
            </a:pPr>
            <a:r>
              <a:rPr lang="en-US" sz="3600" b="1" dirty="0">
                <a:solidFill>
                  <a:schemeClr val="accent5">
                    <a:lumMod val="75000"/>
                  </a:schemeClr>
                </a:solidFill>
              </a:rPr>
              <a:t>Disclaimer:</a:t>
            </a:r>
            <a:r>
              <a:rPr lang="en-US" sz="3600" b="1" dirty="0"/>
              <a:t>  We </a:t>
            </a:r>
            <a:r>
              <a:rPr lang="en-US" sz="3600" b="1" i="1" dirty="0"/>
              <a:t>will</a:t>
            </a:r>
            <a:r>
              <a:rPr lang="en-US" sz="3600" b="1" dirty="0"/>
              <a:t> collect your data and we </a:t>
            </a:r>
            <a:r>
              <a:rPr lang="en-US" sz="3600" b="1" i="1" dirty="0"/>
              <a:t>will</a:t>
            </a:r>
            <a:r>
              <a:rPr lang="en-US" sz="3600" b="1" dirty="0"/>
              <a:t> use </a:t>
            </a:r>
            <a:r>
              <a:rPr lang="en-US" sz="3600" b="1" u="sng" dirty="0"/>
              <a:t>YOUR</a:t>
            </a:r>
            <a:r>
              <a:rPr lang="en-US" sz="3600" b="1" dirty="0"/>
              <a:t> data for </a:t>
            </a:r>
            <a:r>
              <a:rPr lang="en-US" sz="3600" b="1" u="sng" dirty="0"/>
              <a:t>LOTS</a:t>
            </a:r>
            <a:r>
              <a:rPr lang="en-US" sz="3600" b="1" dirty="0"/>
              <a:t> of reasons.</a:t>
            </a:r>
          </a:p>
          <a:p>
            <a:pPr marL="0" indent="0">
              <a:buNone/>
            </a:pP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Azure SQL Data Warehouse Leads New Microsoft Data Products, 53% OFF">
            <a:extLst>
              <a:ext uri="{FF2B5EF4-FFF2-40B4-BE49-F238E27FC236}">
                <a16:creationId xmlns:a16="http://schemas.microsoft.com/office/drawing/2014/main" id="{0613F423-3A4E-30F5-0FFF-C3B15FDB8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68" y="2866589"/>
            <a:ext cx="3685591" cy="331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23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67512" y="1655762"/>
            <a:ext cx="10081354" cy="4623740"/>
          </a:xfrm>
        </p:spPr>
        <p:txBody>
          <a:bodyPr>
            <a:normAutofit/>
          </a:bodyPr>
          <a:lstStyle/>
          <a:p>
            <a:pPr marL="0" indent="0">
              <a:buNone/>
            </a:pPr>
            <a:r>
              <a:rPr lang="en-US" sz="5200" b="1" dirty="0"/>
              <a:t>Data Collections</a:t>
            </a:r>
          </a:p>
          <a:p>
            <a:pPr marL="457200" lvl="1" indent="0">
              <a:buNone/>
            </a:pPr>
            <a:r>
              <a:rPr lang="en-US" sz="3600" b="1" dirty="0"/>
              <a:t>School Finance – Budget Packet</a:t>
            </a:r>
          </a:p>
          <a:p>
            <a:pPr marL="1371600" lvl="3" indent="0">
              <a:buNone/>
            </a:pPr>
            <a:r>
              <a:rPr lang="en-US" sz="3400" b="1" dirty="0">
                <a:hlinkClick r:id="rId3"/>
              </a:rPr>
              <a:t>Timelines for KSDE Reports, KIDS &amp; MIS Collections</a:t>
            </a:r>
            <a:endParaRPr lang="en-US" sz="3400" b="1" dirty="0"/>
          </a:p>
          <a:p>
            <a:pPr lvl="2"/>
            <a:endParaRPr lang="en-US" sz="2800" b="1" dirty="0"/>
          </a:p>
          <a:p>
            <a:pPr lvl="2"/>
            <a:endParaRPr lang="en-US" sz="2800" b="1" dirty="0"/>
          </a:p>
          <a:p>
            <a:endParaRPr lang="en-US" sz="3200" b="1" dirty="0"/>
          </a:p>
        </p:txBody>
      </p:sp>
      <p:pic>
        <p:nvPicPr>
          <p:cNvPr id="3" name="Picture 2">
            <a:extLst>
              <a:ext uri="{FF2B5EF4-FFF2-40B4-BE49-F238E27FC236}">
                <a16:creationId xmlns:a16="http://schemas.microsoft.com/office/drawing/2014/main" id="{D742F9B9-D53A-D049-1782-8BD754554EDC}"/>
              </a:ext>
            </a:extLst>
          </p:cNvPr>
          <p:cNvPicPr>
            <a:picLocks noChangeAspect="1"/>
          </p:cNvPicPr>
          <p:nvPr/>
        </p:nvPicPr>
        <p:blipFill>
          <a:blip r:embed="rId4"/>
          <a:stretch>
            <a:fillRect/>
          </a:stretch>
        </p:blipFill>
        <p:spPr>
          <a:xfrm>
            <a:off x="1882948" y="4247747"/>
            <a:ext cx="8202170" cy="1590897"/>
          </a:xfrm>
          <a:prstGeom prst="rect">
            <a:avLst/>
          </a:prstGeom>
        </p:spPr>
      </p:pic>
    </p:spTree>
    <p:extLst>
      <p:ext uri="{BB962C8B-B14F-4D97-AF65-F5344CB8AC3E}">
        <p14:creationId xmlns:p14="http://schemas.microsoft.com/office/powerpoint/2010/main" val="2941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67512" y="1655762"/>
            <a:ext cx="10081354" cy="4623740"/>
          </a:xfrm>
        </p:spPr>
        <p:txBody>
          <a:bodyPr>
            <a:normAutofit fontScale="92500"/>
          </a:bodyPr>
          <a:lstStyle/>
          <a:p>
            <a:pPr marL="0" indent="0">
              <a:buNone/>
            </a:pPr>
            <a:r>
              <a:rPr lang="en-US" sz="5200" b="1" dirty="0"/>
              <a:t>Data Collections – June 1 SPED </a:t>
            </a:r>
            <a:r>
              <a:rPr lang="en-US" sz="5200" b="1" dirty="0" err="1"/>
              <a:t>Pmt</a:t>
            </a:r>
            <a:endParaRPr lang="en-US" sz="5200" b="1" dirty="0"/>
          </a:p>
          <a:p>
            <a:pPr lvl="1"/>
            <a:r>
              <a:rPr lang="en-US" sz="3600" b="1" dirty="0"/>
              <a:t>Medicaid Claims (March 1)</a:t>
            </a:r>
          </a:p>
          <a:p>
            <a:pPr lvl="1"/>
            <a:r>
              <a:rPr lang="en-US" sz="3600" b="1" dirty="0"/>
              <a:t>Special Education Catastrophic and NPE 	(Due April 30)</a:t>
            </a:r>
          </a:p>
          <a:p>
            <a:pPr lvl="1"/>
            <a:r>
              <a:rPr lang="en-US" sz="3600" b="1" dirty="0"/>
              <a:t>Special Education Personnel Report </a:t>
            </a:r>
          </a:p>
          <a:p>
            <a:pPr marL="457200" lvl="1" indent="0">
              <a:buNone/>
            </a:pPr>
            <a:r>
              <a:rPr lang="en-US" sz="3600" b="1" dirty="0"/>
              <a:t>	(Due May 1)</a:t>
            </a:r>
          </a:p>
          <a:p>
            <a:pPr lvl="1"/>
            <a:r>
              <a:rPr lang="en-US" sz="3600" b="1" dirty="0"/>
              <a:t>Special Education Transportation – Form 308 	(Due May 10)</a:t>
            </a:r>
          </a:p>
          <a:p>
            <a:endParaRPr lang="en-US" sz="3200" b="1" dirty="0"/>
          </a:p>
        </p:txBody>
      </p:sp>
    </p:spTree>
    <p:extLst>
      <p:ext uri="{BB962C8B-B14F-4D97-AF65-F5344CB8AC3E}">
        <p14:creationId xmlns:p14="http://schemas.microsoft.com/office/powerpoint/2010/main" val="374928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67512" y="1655762"/>
            <a:ext cx="10081354" cy="4623740"/>
          </a:xfrm>
        </p:spPr>
        <p:txBody>
          <a:bodyPr>
            <a:normAutofit/>
          </a:bodyPr>
          <a:lstStyle/>
          <a:p>
            <a:pPr marL="0" indent="0">
              <a:buNone/>
            </a:pPr>
            <a:r>
              <a:rPr lang="en-US" sz="4400" b="1" dirty="0">
                <a:hlinkClick r:id="rId3"/>
              </a:rPr>
              <a:t>School Finance - Payment Information</a:t>
            </a:r>
            <a:endParaRPr lang="en-US" sz="4400" b="1" dirty="0"/>
          </a:p>
          <a:p>
            <a:pPr marL="0" indent="0">
              <a:buNone/>
            </a:pPr>
            <a:endParaRPr lang="en-US" sz="5200" b="1" dirty="0"/>
          </a:p>
          <a:p>
            <a:endParaRPr lang="en-US" sz="3200" b="1" dirty="0"/>
          </a:p>
        </p:txBody>
      </p:sp>
      <p:pic>
        <p:nvPicPr>
          <p:cNvPr id="3" name="Picture 2">
            <a:extLst>
              <a:ext uri="{FF2B5EF4-FFF2-40B4-BE49-F238E27FC236}">
                <a16:creationId xmlns:a16="http://schemas.microsoft.com/office/drawing/2014/main" id="{DAA92698-5D7E-C844-5372-FC920191CB70}"/>
              </a:ext>
            </a:extLst>
          </p:cNvPr>
          <p:cNvPicPr>
            <a:picLocks noChangeAspect="1"/>
          </p:cNvPicPr>
          <p:nvPr/>
        </p:nvPicPr>
        <p:blipFill>
          <a:blip r:embed="rId4"/>
          <a:stretch>
            <a:fillRect/>
          </a:stretch>
        </p:blipFill>
        <p:spPr>
          <a:xfrm>
            <a:off x="912891" y="2746955"/>
            <a:ext cx="8511194" cy="3140662"/>
          </a:xfrm>
          <a:prstGeom prst="rect">
            <a:avLst/>
          </a:prstGeom>
        </p:spPr>
      </p:pic>
      <p:sp>
        <p:nvSpPr>
          <p:cNvPr id="4" name="Rectangle: Rounded Corners 3">
            <a:extLst>
              <a:ext uri="{FF2B5EF4-FFF2-40B4-BE49-F238E27FC236}">
                <a16:creationId xmlns:a16="http://schemas.microsoft.com/office/drawing/2014/main" id="{635E6F1F-83F6-E5A9-94E0-AF65C5FDE754}"/>
              </a:ext>
            </a:extLst>
          </p:cNvPr>
          <p:cNvSpPr/>
          <p:nvPr/>
        </p:nvSpPr>
        <p:spPr>
          <a:xfrm>
            <a:off x="1184988" y="2967135"/>
            <a:ext cx="3666930" cy="46186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42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67511" y="1655762"/>
            <a:ext cx="10230643" cy="4623740"/>
          </a:xfrm>
        </p:spPr>
        <p:txBody>
          <a:bodyPr>
            <a:normAutofit fontScale="85000" lnSpcReduction="10000"/>
          </a:bodyPr>
          <a:lstStyle/>
          <a:p>
            <a:pPr marL="0" indent="0">
              <a:buNone/>
            </a:pPr>
            <a:r>
              <a:rPr lang="en-US" sz="5400" b="1" dirty="0">
                <a:hlinkClick r:id="rId3"/>
              </a:rPr>
              <a:t>School Finance - Payment Information</a:t>
            </a:r>
            <a:endParaRPr lang="en-US" sz="5400" b="1" dirty="0"/>
          </a:p>
          <a:p>
            <a:pPr marL="0" indent="0">
              <a:buNone/>
            </a:pPr>
            <a:endParaRPr lang="en-US" sz="2800" b="1" dirty="0"/>
          </a:p>
          <a:p>
            <a:pPr marL="0" indent="0">
              <a:buNone/>
            </a:pPr>
            <a:r>
              <a:rPr lang="en-US" sz="5200" b="1" dirty="0">
                <a:hlinkClick r:id="rId4"/>
              </a:rPr>
              <a:t>SPED Payment</a:t>
            </a:r>
            <a:endParaRPr lang="en-US" sz="5200" b="1" dirty="0"/>
          </a:p>
          <a:p>
            <a:pPr marL="0" indent="0">
              <a:buNone/>
            </a:pPr>
            <a:endParaRPr lang="en-US" sz="2800" b="1" dirty="0"/>
          </a:p>
          <a:p>
            <a:pPr lvl="1"/>
            <a:r>
              <a:rPr lang="en-US" sz="4800" b="1" dirty="0"/>
              <a:t>General Fund Budget</a:t>
            </a:r>
          </a:p>
          <a:p>
            <a:pPr lvl="1"/>
            <a:endParaRPr lang="en-US" sz="4800" b="1" dirty="0"/>
          </a:p>
          <a:p>
            <a:pPr lvl="1"/>
            <a:r>
              <a:rPr lang="en-US" sz="4800" b="1" dirty="0"/>
              <a:t>Supplemental General Fund Budget (maybe)</a:t>
            </a:r>
          </a:p>
          <a:p>
            <a:endParaRPr lang="en-US" sz="3200" b="1" dirty="0"/>
          </a:p>
        </p:txBody>
      </p:sp>
    </p:spTree>
    <p:extLst>
      <p:ext uri="{BB962C8B-B14F-4D97-AF65-F5344CB8AC3E}">
        <p14:creationId xmlns:p14="http://schemas.microsoft.com/office/powerpoint/2010/main" val="71540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Journey Beyond Your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20" y="1655762"/>
            <a:ext cx="9603646" cy="4623740"/>
          </a:xfrm>
        </p:spPr>
        <p:txBody>
          <a:bodyPr>
            <a:normAutofit fontScale="92500" lnSpcReduction="10000"/>
          </a:bodyPr>
          <a:lstStyle/>
          <a:p>
            <a:pPr marL="0" indent="0">
              <a:buNone/>
            </a:pPr>
            <a:r>
              <a:rPr lang="en-US" sz="5400" b="1" dirty="0"/>
              <a:t>Fiscal Data Collections</a:t>
            </a:r>
          </a:p>
          <a:p>
            <a:pPr lvl="1"/>
            <a:r>
              <a:rPr lang="en-US" sz="3600" b="1" dirty="0"/>
              <a:t>USD Budget</a:t>
            </a:r>
          </a:p>
          <a:p>
            <a:pPr lvl="1"/>
            <a:r>
              <a:rPr lang="en-US" sz="3600" b="1" dirty="0"/>
              <a:t>Interlocal Budget</a:t>
            </a:r>
          </a:p>
          <a:p>
            <a:pPr lvl="1"/>
            <a:r>
              <a:rPr lang="en-US" sz="3600" b="1" dirty="0"/>
              <a:t>Schools for Deaf/Blind Budget</a:t>
            </a:r>
          </a:p>
          <a:p>
            <a:pPr lvl="1"/>
            <a:r>
              <a:rPr lang="en-US" sz="3600" b="1" dirty="0"/>
              <a:t>ESSA Building Expenditures</a:t>
            </a:r>
          </a:p>
          <a:p>
            <a:pPr lvl="1"/>
            <a:r>
              <a:rPr lang="en-US" sz="3600" b="1" dirty="0"/>
              <a:t>Other Reports</a:t>
            </a:r>
          </a:p>
          <a:p>
            <a:pPr lvl="2"/>
            <a:r>
              <a:rPr lang="en-US" sz="3600" b="1" dirty="0"/>
              <a:t>18 Annual Statistical Report</a:t>
            </a:r>
          </a:p>
          <a:p>
            <a:pPr lvl="2"/>
            <a:r>
              <a:rPr lang="en-US" sz="3600" b="1" dirty="0"/>
              <a:t>ESSER Quarterly Report</a:t>
            </a:r>
          </a:p>
          <a:p>
            <a:pPr lvl="2"/>
            <a:r>
              <a:rPr lang="en-US" sz="3600" b="1" dirty="0"/>
              <a:t>Etc.</a:t>
            </a:r>
          </a:p>
          <a:p>
            <a:pPr lvl="2"/>
            <a:endParaRPr lang="en-US" sz="2800" b="1" dirty="0"/>
          </a:p>
          <a:p>
            <a:endParaRPr lang="en-US" sz="3200" b="1" dirty="0"/>
          </a:p>
        </p:txBody>
      </p:sp>
    </p:spTree>
    <p:extLst>
      <p:ext uri="{BB962C8B-B14F-4D97-AF65-F5344CB8AC3E}">
        <p14:creationId xmlns:p14="http://schemas.microsoft.com/office/powerpoint/2010/main" val="2663915709"/>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6c663d95-8238-4b2d-b922-a74f82e5df6f"/>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 ds:uri="d5501a87-0b31-43b9-bb13-8dd2b743a206"/>
    <ds:schemaRef ds:uri="http://purl.org/dc/elements/1.1/"/>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4058</TotalTime>
  <Words>1004</Words>
  <Application>Microsoft Office PowerPoint</Application>
  <PresentationFormat>Widescreen</PresentationFormat>
  <Paragraphs>173</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Open Sans Light</vt:lpstr>
      <vt:lpstr>Arial</vt:lpstr>
      <vt:lpstr>Calibri</vt:lpstr>
      <vt:lpstr>Open Sans Semibold</vt:lpstr>
      <vt:lpstr>Open Sans</vt:lpstr>
      <vt:lpstr>Custom Design</vt:lpstr>
      <vt:lpstr>SMILIN’ THROUGH</vt:lpstr>
      <vt:lpstr>ANTI-MOTIVATIONAL QUOTES</vt:lpstr>
      <vt:lpstr>Journey Beyond Your Data</vt:lpstr>
      <vt:lpstr>Journey Beyond Your Data</vt:lpstr>
      <vt:lpstr>Journey Beyond Your Data</vt:lpstr>
      <vt:lpstr>Journey Beyond Your Data</vt:lpstr>
      <vt:lpstr>Journey Beyond Your Data</vt:lpstr>
      <vt:lpstr>Journey Beyond Your Data</vt:lpstr>
      <vt:lpstr>Journey Beyond Your Data</vt:lpstr>
      <vt:lpstr>Journey Beyond Your Data</vt:lpstr>
      <vt:lpstr>Journey Beyond Your Data</vt:lpstr>
      <vt:lpstr>Journey Beyond Your Data</vt:lpstr>
      <vt:lpstr>A Day In The Life of Your Budget Data</vt:lpstr>
      <vt:lpstr>Validations</vt:lpstr>
      <vt:lpstr>Validations</vt:lpstr>
      <vt:lpstr>Validations</vt:lpstr>
      <vt:lpstr>A Day In The Life of Your Budget Data</vt:lpstr>
      <vt:lpstr>DATA CENTRAL https://datacentral.ksde.org/</vt:lpstr>
      <vt:lpstr>DATA CENTRAL https://datacentral.ksde.org/</vt:lpstr>
      <vt:lpstr>DATA CENTRAL USD Budget Documents </vt:lpstr>
      <vt:lpstr>DATA CENTRAL Interlocal Budget Documents </vt:lpstr>
      <vt:lpstr>DATA CENTRAL –  CPFS</vt:lpstr>
      <vt:lpstr>DATA CENTRAL  Financial Accountability (KSA 72-5171)</vt:lpstr>
      <vt:lpstr>DATA CENTRAL –  School Finance Reports Warehouse</vt:lpstr>
      <vt:lpstr>DATA CENTRAL https://datacentral.ksde.org/</vt:lpstr>
      <vt:lpstr>DATA CENTRAL Kansas State Building Report Card</vt:lpstr>
      <vt:lpstr>DATA CENTRAL</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Sara McCullah</cp:lastModifiedBy>
  <cp:revision>88</cp:revision>
  <cp:lastPrinted>2023-11-09T16:44:48Z</cp:lastPrinted>
  <dcterms:created xsi:type="dcterms:W3CDTF">2017-11-21T21:33:09Z</dcterms:created>
  <dcterms:modified xsi:type="dcterms:W3CDTF">2024-04-19T02:36:23Z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